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4"/>
  </p:sldMasterIdLst>
  <p:notesMasterIdLst>
    <p:notesMasterId r:id="rId24"/>
  </p:notesMasterIdLst>
  <p:handoutMasterIdLst>
    <p:handoutMasterId r:id="rId25"/>
  </p:handoutMasterIdLst>
  <p:sldIdLst>
    <p:sldId id="264" r:id="rId5"/>
    <p:sldId id="330" r:id="rId6"/>
    <p:sldId id="331" r:id="rId7"/>
    <p:sldId id="332" r:id="rId8"/>
    <p:sldId id="341" r:id="rId9"/>
    <p:sldId id="342" r:id="rId10"/>
    <p:sldId id="333" r:id="rId11"/>
    <p:sldId id="334" r:id="rId12"/>
    <p:sldId id="343" r:id="rId13"/>
    <p:sldId id="344" r:id="rId14"/>
    <p:sldId id="340" r:id="rId15"/>
    <p:sldId id="336" r:id="rId16"/>
    <p:sldId id="345" r:id="rId17"/>
    <p:sldId id="337" r:id="rId18"/>
    <p:sldId id="346" r:id="rId19"/>
    <p:sldId id="338" r:id="rId20"/>
    <p:sldId id="347" r:id="rId21"/>
    <p:sldId id="339" r:id="rId22"/>
    <p:sldId id="348" r:id="rId2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rc" initials="s" lastIdx="2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D9D9D9"/>
    <a:srgbClr val="000000"/>
    <a:srgbClr val="00CCFF"/>
    <a:srgbClr val="BBE0E3"/>
    <a:srgbClr val="2D67AF"/>
    <a:srgbClr val="15527F"/>
    <a:srgbClr val="1C527F"/>
    <a:srgbClr val="E8E6E3"/>
    <a:srgbClr val="9C9CD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79143" autoAdjust="0"/>
  </p:normalViewPr>
  <p:slideViewPr>
    <p:cSldViewPr snapToGrid="0" showGuides="1">
      <p:cViewPr>
        <p:scale>
          <a:sx n="110" d="100"/>
          <a:sy n="110" d="100"/>
        </p:scale>
        <p:origin x="-2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>
        <p:scale>
          <a:sx n="110" d="100"/>
          <a:sy n="110" d="100"/>
        </p:scale>
        <p:origin x="-1890" y="6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43698A0-4D08-054D-8E3F-7BEEC571316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774331-5E25-814D-BD82-C0E9DADE2ECA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867DCE-C0BB-4C47-ADDD-F4C70ABFB90B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74331-5E25-814D-BD82-C0E9DADE2ECA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74331-5E25-814D-BD82-C0E9DADE2ECA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74331-5E25-814D-BD82-C0E9DADE2ECA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74331-5E25-814D-BD82-C0E9DADE2ECA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74331-5E25-814D-BD82-C0E9DADE2ECA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74331-5E25-814D-BD82-C0E9DADE2ECA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74331-5E25-814D-BD82-C0E9DADE2ECA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74331-5E25-814D-BD82-C0E9DADE2ECA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74331-5E25-814D-BD82-C0E9DADE2ECA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74331-5E25-814D-BD82-C0E9DADE2ECA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74331-5E25-814D-BD82-C0E9DADE2ECA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74331-5E25-814D-BD82-C0E9DADE2ECA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74331-5E25-814D-BD82-C0E9DADE2ECA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74331-5E25-814D-BD82-C0E9DADE2ECA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74331-5E25-814D-BD82-C0E9DADE2ECA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74331-5E25-814D-BD82-C0E9DADE2ECA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74331-5E25-814D-BD82-C0E9DADE2ECA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74331-5E25-814D-BD82-C0E9DADE2ECA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77E754-F5FF-8948-AA35-AB911DE4855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534B0-5216-A54F-8708-8D981073A40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575" y="1254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F7D65-05B7-42E5-86F3-7AC1FDB75D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5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56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15527F"/>
                </a:solidFill>
                <a:latin typeface="Arial" charset="0"/>
              </a:defRPr>
            </a:lvl1pPr>
          </a:lstStyle>
          <a:p>
            <a:fld id="{98D7F124-7A1F-7D4E-89EF-3FFAC2A8CC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nfer logo REV developed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7200" y="5867400"/>
            <a:ext cx="1294296" cy="810134"/>
          </a:xfrm>
          <a:prstGeom prst="rect">
            <a:avLst/>
          </a:prstGeom>
        </p:spPr>
      </p:pic>
      <p:pic>
        <p:nvPicPr>
          <p:cNvPr id="6" name="Picture 5"/>
          <p:cNvPicPr/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2311878" y="5926346"/>
            <a:ext cx="984981" cy="82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5527F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288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288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288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288"/>
          </a:solidFill>
          <a:latin typeface="Arial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4C5C"/>
          </a:solidFill>
          <a:latin typeface="Arial" pitchFamily="-10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4C5C"/>
          </a:solidFill>
          <a:latin typeface="Arial" pitchFamily="-10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4C5C"/>
          </a:solidFill>
          <a:latin typeface="Arial" pitchFamily="-10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4C5C"/>
          </a:solidFill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6288"/>
          </a:solidFill>
          <a:latin typeface="+mn-lt"/>
          <a:ea typeface="ヒラギノ角ゴ Pro W3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6288"/>
          </a:solidFill>
          <a:latin typeface="+mn-lt"/>
          <a:ea typeface="ヒラギノ角ゴ Pro W3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C5C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C5C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C5C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4C5C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scouncil.org.uk/what-we-do/our-vision-2011-21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hyperlink" Target="http://www.nfer.ac.uk/nfer/publications/ACYP01/ACYP01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werpoint title page V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6288"/>
          </a:xfrm>
          <a:prstGeom prst="rect">
            <a:avLst/>
          </a:prstGeom>
          <a:ln>
            <a:solidFill>
              <a:srgbClr val="2D67AF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85800" y="19812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Where did the Quality Principles come from and what do they mean?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71670" y="4421456"/>
            <a:ext cx="4714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Caroline Sharp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Research Director, National Foundation for Educational Research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sharc\Local Settings\Temporary Internet Files\Content.IE5\WJ5JOF1I\MP900384958[1]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 l="-1122" t="13413" b="4543"/>
          <a:stretch>
            <a:fillRect/>
          </a:stretch>
        </p:blipFill>
        <p:spPr bwMode="auto">
          <a:xfrm flipH="1">
            <a:off x="15763" y="1187532"/>
            <a:ext cx="9128237" cy="46551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>
                <a:solidFill>
                  <a:schemeClr val="accent2"/>
                </a:solidFill>
              </a:rPr>
              <a:t>4. Ensuring a positive, child-centred experience</a:t>
            </a:r>
            <a:br>
              <a:rPr lang="en-GB" dirty="0" smtClean="0">
                <a:solidFill>
                  <a:schemeClr val="accent2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71" y="1731818"/>
            <a:ext cx="7710054" cy="3457699"/>
          </a:xfrm>
          <a:prstGeom prst="roundRect">
            <a:avLst/>
          </a:prstGeom>
          <a:solidFill>
            <a:schemeClr val="accent1">
              <a:lumMod val="90000"/>
              <a:alpha val="50196"/>
            </a:schemeClr>
          </a:solidFill>
        </p:spPr>
        <p:txBody>
          <a:bodyPr/>
          <a:lstStyle/>
          <a:p>
            <a:pPr indent="0">
              <a:buNone/>
            </a:pPr>
            <a:r>
              <a:rPr lang="en-GB" b="1" dirty="0" smtClean="0"/>
              <a:t>Ensuring a positive, child-centred experience for all through having the passion, commitment, knowledge and skills for work involving children and young people, helping them to develop as confident individuals and celebrate their achievements. </a:t>
            </a:r>
          </a:p>
          <a:p>
            <a:pPr indent="0">
              <a:buNone/>
            </a:pPr>
            <a:r>
              <a:rPr lang="en-GB" b="1" dirty="0" smtClean="0"/>
              <a:t>This includes encouraging individual contributions and valuing diversity.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4F7D65-05B7-42E5-86F3-7AC1FDB75D48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sharc\Local Settings\Temporary Internet Files\Content.IE5\WJ5JOF1I\MP900384958[1]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 l="-1122" t="13413" b="4543"/>
          <a:stretch>
            <a:fillRect/>
          </a:stretch>
        </p:blipFill>
        <p:spPr bwMode="auto">
          <a:xfrm flipH="1">
            <a:off x="15763" y="1187532"/>
            <a:ext cx="9128237" cy="46551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>
                <a:solidFill>
                  <a:schemeClr val="accent2"/>
                </a:solidFill>
              </a:rPr>
              <a:t>4. Ensuring a positive, child-centred experience</a:t>
            </a:r>
            <a:br>
              <a:rPr lang="en-GB" dirty="0" smtClean="0">
                <a:solidFill>
                  <a:schemeClr val="accent2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176" y="1399309"/>
            <a:ext cx="7772400" cy="4114800"/>
          </a:xfrm>
          <a:prstGeom prst="roundRect">
            <a:avLst/>
          </a:prstGeom>
          <a:solidFill>
            <a:schemeClr val="accent1">
              <a:lumMod val="90000"/>
              <a:alpha val="50196"/>
            </a:schemeClr>
          </a:solidFill>
        </p:spPr>
        <p:txBody>
          <a:bodyPr/>
          <a:lstStyle/>
          <a:p>
            <a:r>
              <a:rPr lang="en-GB" dirty="0" smtClean="0">
                <a:solidFill>
                  <a:srgbClr val="000000"/>
                </a:solidFill>
              </a:rPr>
              <a:t>Adults who are passionate about working with children and young people and who have the right skills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Clear, honest communication and flexibility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Working alongside, sharing skills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Valuing individuals, encouraging young people from different backgrounds and with different needs</a:t>
            </a:r>
          </a:p>
          <a:p>
            <a:r>
              <a:rPr lang="en-GB" dirty="0" smtClean="0">
                <a:solidFill>
                  <a:srgbClr val="000000"/>
                </a:solidFill>
              </a:rPr>
              <a:t>Make it OK to be different</a:t>
            </a:r>
          </a:p>
          <a:p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4F7D65-05B7-42E5-86F3-7AC1FDB75D48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5. Actively involving children and young people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4F7D65-05B7-42E5-86F3-7AC1FDB75D48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13" name="Picture 4" descr="C:\Documents and Settings\sharc\Local Settings\Temporary Internet Files\Content.IE5\0C5EVCCZ\MP900442342[1]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43896" y="1077685"/>
            <a:ext cx="3800104" cy="50658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3771" y="1508166"/>
            <a:ext cx="40613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25000"/>
                  </a:schemeClr>
                </a:solidFill>
              </a:rPr>
              <a:t>Emphasising the active involvement of children and young people, through interactive opportunities – hands-on participation and  collaboration – to develop children and young people’s skills and creativity.</a:t>
            </a:r>
            <a:endParaRPr lang="en-GB" b="1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5. Actively involving children and young people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4F7D65-05B7-42E5-86F3-7AC1FDB75D48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13" name="Picture 4" descr="C:\Documents and Settings\sharc\Local Settings\Temporary Internet Files\Content.IE5\0C5EVCCZ\MP900442342[1]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43896" y="1077685"/>
            <a:ext cx="3800104" cy="50658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01024" y="2096220"/>
            <a:ext cx="4061361" cy="2622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accent1">
                    <a:lumMod val="25000"/>
                  </a:schemeClr>
                </a:solidFill>
              </a:rPr>
              <a:t>Actively engage young  audiences</a:t>
            </a:r>
          </a:p>
          <a:p>
            <a:pPr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accent1">
                    <a:lumMod val="25000"/>
                  </a:schemeClr>
                </a:solidFill>
              </a:rPr>
              <a:t>Hands-on involvement</a:t>
            </a:r>
          </a:p>
          <a:p>
            <a:pPr>
              <a:buFont typeface="Arial" pitchFamily="34" charset="0"/>
              <a:buChar char="•"/>
            </a:pPr>
            <a:r>
              <a:rPr lang="en-GB" sz="2800" b="1" dirty="0" smtClean="0">
                <a:solidFill>
                  <a:schemeClr val="accent1">
                    <a:lumMod val="25000"/>
                  </a:schemeClr>
                </a:solidFill>
              </a:rPr>
              <a:t>Direct collaboration</a:t>
            </a:r>
          </a:p>
          <a:p>
            <a:pPr>
              <a:buFont typeface="Arial" pitchFamily="34" charset="0"/>
              <a:buChar char="•"/>
            </a:pPr>
            <a:endParaRPr lang="en-GB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GB" b="1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sharc\My Documents\My Pictures\Microsoft Clip Organizer\j0438886.jpg"/>
          <p:cNvPicPr>
            <a:picLocks noChangeAspect="1" noChangeArrowheads="1"/>
          </p:cNvPicPr>
          <p:nvPr/>
        </p:nvPicPr>
        <p:blipFill>
          <a:blip r:embed="rId3">
            <a:lum bright="20000" contrast="-10000"/>
          </a:blip>
          <a:srcRect t="5869" b="22254"/>
          <a:stretch>
            <a:fillRect/>
          </a:stretch>
        </p:blipFill>
        <p:spPr bwMode="auto">
          <a:xfrm>
            <a:off x="237507" y="1246908"/>
            <a:ext cx="8585860" cy="46313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6. Providing a sense of personal progression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38796"/>
            <a:ext cx="7772400" cy="2980706"/>
          </a:xfrm>
          <a:prstGeom prst="roundRect">
            <a:avLst/>
          </a:prstGeom>
          <a:solidFill>
            <a:srgbClr val="D9D9D9">
              <a:alpha val="50196"/>
            </a:srgbClr>
          </a:solidFill>
        </p:spPr>
        <p:txBody>
          <a:bodyPr/>
          <a:lstStyle/>
          <a:p>
            <a:pPr indent="0">
              <a:buNone/>
            </a:pPr>
            <a:r>
              <a:rPr lang="en-GB" dirty="0" smtClean="0"/>
              <a:t>Taking account of children and young people’s individual needs, through recognising their different starting points, experiences and achievements; enabling them to achieve their potential, and progress on to next steps in their learning and achievement.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4F7D65-05B7-42E5-86F3-7AC1FDB75D48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sharc\My Documents\My Pictures\Microsoft Clip Organizer\j0438886.jpg"/>
          <p:cNvPicPr>
            <a:picLocks noChangeAspect="1" noChangeArrowheads="1"/>
          </p:cNvPicPr>
          <p:nvPr/>
        </p:nvPicPr>
        <p:blipFill>
          <a:blip r:embed="rId3">
            <a:lum bright="20000" contrast="-10000"/>
          </a:blip>
          <a:srcRect t="6790" b="14514"/>
          <a:stretch>
            <a:fillRect/>
          </a:stretch>
        </p:blipFill>
        <p:spPr bwMode="auto">
          <a:xfrm>
            <a:off x="225631" y="1258784"/>
            <a:ext cx="8585860" cy="45007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6. Providing a sense of personal progression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2578925"/>
          </a:xfrm>
          <a:prstGeom prst="roundRect">
            <a:avLst/>
          </a:prstGeom>
          <a:solidFill>
            <a:srgbClr val="D9D9D9">
              <a:alpha val="50196"/>
            </a:srgbClr>
          </a:solidFill>
        </p:spPr>
        <p:txBody>
          <a:bodyPr/>
          <a:lstStyle/>
          <a:p>
            <a:pPr indent="0"/>
            <a:r>
              <a:rPr lang="en-GB" dirty="0" smtClean="0"/>
              <a:t> Find out what a young person can do and what interests them</a:t>
            </a:r>
          </a:p>
          <a:p>
            <a:pPr indent="0"/>
            <a:r>
              <a:rPr lang="en-GB" dirty="0" smtClean="0"/>
              <a:t>Consider what they might want to do next</a:t>
            </a:r>
          </a:p>
          <a:p>
            <a:pPr indent="0"/>
            <a:r>
              <a:rPr lang="en-GB" dirty="0" smtClean="0"/>
              <a:t>Make connections and referrals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4F7D65-05B7-42E5-86F3-7AC1FDB75D48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:\Documents and Settings\sharc\Local Settings\Temporary Internet Files\Content.IE5\PG1VWEFX\MP900227613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17418"/>
            <a:ext cx="9144000" cy="601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7. Developing a sense of ownership and belonging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049" y="2788722"/>
            <a:ext cx="7772400" cy="2757055"/>
          </a:xfrm>
          <a:prstGeom prst="roundRect">
            <a:avLst/>
          </a:prstGeom>
          <a:solidFill>
            <a:srgbClr val="3399FF">
              <a:alpha val="49020"/>
            </a:srgbClr>
          </a:solidFill>
        </p:spPr>
        <p:txBody>
          <a:bodyPr/>
          <a:lstStyle/>
          <a:p>
            <a:r>
              <a:rPr lang="en-GB" sz="2800" b="1" dirty="0" smtClean="0"/>
              <a:t>Focusing on children and young people’s sense of ownership and belonging, so that young people can make an informed judgement about ‘this is, or could be, or isn’t for me’.</a:t>
            </a:r>
            <a:endParaRPr lang="en-GB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4F7D65-05B7-42E5-86F3-7AC1FDB75D48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C:\Documents and Settings\sharc\Local Settings\Temporary Internet Files\Content.IE5\PG1VWEFX\MP900227613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17418"/>
            <a:ext cx="9144000" cy="601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7. Developing a sense of ownership and belonging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299" y="2788721"/>
            <a:ext cx="7781306" cy="2887683"/>
          </a:xfrm>
          <a:prstGeom prst="roundRect">
            <a:avLst/>
          </a:prstGeom>
          <a:solidFill>
            <a:srgbClr val="3399FF">
              <a:alpha val="49020"/>
            </a:srgbClr>
          </a:solidFill>
        </p:spPr>
        <p:txBody>
          <a:bodyPr/>
          <a:lstStyle/>
          <a:p>
            <a:r>
              <a:rPr lang="en-GB" b="1" dirty="0" smtClean="0"/>
              <a:t>Encourage choice, autonomy, decision-making and creative responses</a:t>
            </a:r>
          </a:p>
          <a:p>
            <a:r>
              <a:rPr lang="en-GB" b="1" dirty="0" smtClean="0"/>
              <a:t>Provide opportunities for children and young people to take the lead and set the direction</a:t>
            </a:r>
          </a:p>
          <a:p>
            <a:r>
              <a:rPr lang="en-GB" b="1" dirty="0" smtClean="0"/>
              <a:t>Welcome children and young people</a:t>
            </a:r>
          </a:p>
          <a:p>
            <a:r>
              <a:rPr lang="en-GB" b="1" dirty="0" smtClean="0"/>
              <a:t>Help them feel part of the family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4F7D65-05B7-42E5-86F3-7AC1FDB75D48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sharc\Local Settings\Temporary Internet Files\Content.IE5\V4MB8MM1\MP900400016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9631"/>
            <a:ext cx="9144000" cy="44018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Creative challenges: responding to feedback from young people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82535"/>
            <a:ext cx="7772400" cy="4813465"/>
          </a:xfrm>
          <a:prstGeom prst="round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schemeClr val="accent3"/>
                </a:solidFill>
              </a:rPr>
              <a:t>Do we need to clarify the meaning of excellence/quality in Principle 1 (Striving for Excellence)? </a:t>
            </a:r>
          </a:p>
          <a:p>
            <a:r>
              <a:rPr lang="en-GB" dirty="0" smtClean="0">
                <a:solidFill>
                  <a:schemeClr val="accent3"/>
                </a:solidFill>
              </a:rPr>
              <a:t>Principle 2:  ‘Authenticity’ was not clear to young people – do we need to call it something else?</a:t>
            </a:r>
          </a:p>
          <a:p>
            <a:r>
              <a:rPr lang="en-GB" dirty="0" smtClean="0">
                <a:solidFill>
                  <a:schemeClr val="accent3"/>
                </a:solidFill>
              </a:rPr>
              <a:t>Principle 5: what does ‘active involvement’ mean in work </a:t>
            </a:r>
            <a:r>
              <a:rPr lang="en-GB" i="1" dirty="0" smtClean="0">
                <a:solidFill>
                  <a:schemeClr val="accent3"/>
                </a:solidFill>
              </a:rPr>
              <a:t>for</a:t>
            </a:r>
            <a:r>
              <a:rPr lang="en-GB" dirty="0" smtClean="0">
                <a:solidFill>
                  <a:schemeClr val="accent3"/>
                </a:solidFill>
              </a:rPr>
              <a:t> children and young people?</a:t>
            </a:r>
          </a:p>
          <a:p>
            <a:r>
              <a:rPr lang="en-GB" dirty="0" smtClean="0">
                <a:solidFill>
                  <a:schemeClr val="accent3"/>
                </a:solidFill>
              </a:rPr>
              <a:t>Principle 7: Would it be better to say: ‘Ensure children and young people belong and that the experience belongs to them’? How would ‘ownership’ work for younger children?</a:t>
            </a:r>
          </a:p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4F7D65-05B7-42E5-86F3-7AC1FDB75D48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sharc\Local Settings\Temporary Internet Files\Content.IE5\V4MB8MM1\MP900400016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8145"/>
            <a:ext cx="9144000" cy="49401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Creative challenges: 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82535"/>
            <a:ext cx="7772400" cy="4813465"/>
          </a:xfrm>
          <a:prstGeom prst="round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schemeClr val="accent3"/>
                </a:solidFill>
              </a:rPr>
              <a:t>How would you like to see these principles used in future? </a:t>
            </a:r>
          </a:p>
          <a:p>
            <a:r>
              <a:rPr lang="en-GB" dirty="0" smtClean="0">
                <a:solidFill>
                  <a:schemeClr val="accent3"/>
                </a:solidFill>
              </a:rPr>
              <a:t>How will we know if better quality is achieved as a result?</a:t>
            </a:r>
          </a:p>
          <a:p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4F7D65-05B7-42E5-86F3-7AC1FDB75D48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 smtClean="0"/>
              <a:t>Developing Quality Principles: the Story So Far</a:t>
            </a:r>
            <a:br>
              <a:rPr lang="en-GB" sz="2800" dirty="0" smtClean="0"/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384" y="926275"/>
            <a:ext cx="5830785" cy="5169725"/>
          </a:xfrm>
        </p:spPr>
        <p:txBody>
          <a:bodyPr/>
          <a:lstStyle/>
          <a:p>
            <a:pPr>
              <a:buNone/>
            </a:pPr>
            <a:endParaRPr lang="en-GB" sz="2000" dirty="0" smtClean="0">
              <a:solidFill>
                <a:srgbClr val="15527F"/>
              </a:solidFill>
            </a:endParaRPr>
          </a:p>
          <a:p>
            <a:r>
              <a:rPr lang="en-GB" sz="2000" dirty="0" smtClean="0">
                <a:solidFill>
                  <a:srgbClr val="15527F"/>
                </a:solidFill>
              </a:rPr>
              <a:t>Arts Council England said </a:t>
            </a:r>
            <a:r>
              <a:rPr lang="en-GB" sz="2000" dirty="0" smtClean="0">
                <a:solidFill>
                  <a:srgbClr val="15527F"/>
                </a:solidFill>
                <a:hlinkClick r:id="rId3"/>
              </a:rPr>
              <a:t>all children and young people</a:t>
            </a:r>
            <a:r>
              <a:rPr lang="en-GB" sz="2000" dirty="0" smtClean="0">
                <a:solidFill>
                  <a:srgbClr val="15527F"/>
                </a:solidFill>
              </a:rPr>
              <a:t> should have high quality arts experiences</a:t>
            </a:r>
          </a:p>
          <a:p>
            <a:r>
              <a:rPr lang="en-GB" sz="2000" dirty="0" smtClean="0">
                <a:solidFill>
                  <a:srgbClr val="15527F"/>
                </a:solidFill>
              </a:rPr>
              <a:t>We studied 31 quality frameworks from UK and internationally </a:t>
            </a:r>
          </a:p>
          <a:p>
            <a:r>
              <a:rPr lang="en-GB" sz="2000" dirty="0" smtClean="0">
                <a:solidFill>
                  <a:srgbClr val="15527F"/>
                </a:solidFill>
              </a:rPr>
              <a:t>We interviewed 31 people in arts and cultural organisations involved in work </a:t>
            </a:r>
            <a:r>
              <a:rPr lang="en-GB" sz="2000" i="1" dirty="0" smtClean="0">
                <a:solidFill>
                  <a:srgbClr val="15527F"/>
                </a:solidFill>
              </a:rPr>
              <a:t>by</a:t>
            </a:r>
            <a:r>
              <a:rPr lang="en-GB" sz="2000" dirty="0" smtClean="0">
                <a:solidFill>
                  <a:srgbClr val="15527F"/>
                </a:solidFill>
              </a:rPr>
              <a:t>, </a:t>
            </a:r>
            <a:r>
              <a:rPr lang="en-GB" sz="2000" i="1" dirty="0" smtClean="0">
                <a:solidFill>
                  <a:srgbClr val="15527F"/>
                </a:solidFill>
              </a:rPr>
              <a:t>with</a:t>
            </a:r>
            <a:r>
              <a:rPr lang="en-GB" sz="2000" dirty="0" smtClean="0">
                <a:solidFill>
                  <a:srgbClr val="15527F"/>
                </a:solidFill>
              </a:rPr>
              <a:t> and </a:t>
            </a:r>
            <a:r>
              <a:rPr lang="en-GB" sz="2000" i="1" dirty="0" smtClean="0">
                <a:solidFill>
                  <a:srgbClr val="15527F"/>
                </a:solidFill>
              </a:rPr>
              <a:t>for</a:t>
            </a:r>
            <a:r>
              <a:rPr lang="en-GB" sz="2000" dirty="0" smtClean="0">
                <a:solidFill>
                  <a:srgbClr val="15527F"/>
                </a:solidFill>
              </a:rPr>
              <a:t> children and young people</a:t>
            </a:r>
          </a:p>
          <a:p>
            <a:r>
              <a:rPr lang="en-GB" sz="2000" dirty="0" smtClean="0">
                <a:solidFill>
                  <a:srgbClr val="15527F"/>
                </a:solidFill>
              </a:rPr>
              <a:t>This identified </a:t>
            </a:r>
            <a:r>
              <a:rPr lang="en-GB" sz="2000" dirty="0" smtClean="0">
                <a:solidFill>
                  <a:srgbClr val="15527F"/>
                </a:solidFill>
                <a:hlinkClick r:id="rId4"/>
              </a:rPr>
              <a:t>7 Quality Principles </a:t>
            </a:r>
            <a:endParaRPr lang="en-GB" sz="2000" dirty="0" smtClean="0">
              <a:solidFill>
                <a:srgbClr val="15527F"/>
              </a:solidFill>
            </a:endParaRPr>
          </a:p>
          <a:p>
            <a:r>
              <a:rPr lang="en-GB" sz="2000" dirty="0" smtClean="0">
                <a:solidFill>
                  <a:srgbClr val="15527F"/>
                </a:solidFill>
              </a:rPr>
              <a:t>We started </a:t>
            </a:r>
            <a:r>
              <a:rPr lang="en-GB" sz="2000" i="1" dirty="0" smtClean="0">
                <a:solidFill>
                  <a:srgbClr val="15527F"/>
                </a:solidFill>
              </a:rPr>
              <a:t>The Quality Conversation</a:t>
            </a:r>
          </a:p>
          <a:p>
            <a:r>
              <a:rPr lang="en-GB" sz="2000" dirty="0" smtClean="0">
                <a:solidFill>
                  <a:srgbClr val="15527F"/>
                </a:solidFill>
              </a:rPr>
              <a:t>Young people responded to the Quality Principles in Newcastle, November 2012</a:t>
            </a:r>
            <a:r>
              <a:rPr lang="en-GB" sz="2000" dirty="0" smtClean="0">
                <a:solidFill>
                  <a:srgbClr val="1C527F"/>
                </a:solidFill>
              </a:rPr>
              <a:t>: </a:t>
            </a:r>
            <a:r>
              <a:rPr lang="en-GB" sz="2000" i="1" dirty="0" smtClean="0">
                <a:solidFill>
                  <a:srgbClr val="1C527F"/>
                </a:solidFill>
              </a:rPr>
              <a:t>How do we know it’s </a:t>
            </a:r>
            <a:r>
              <a:rPr lang="en-GB" sz="2000" i="1" dirty="0" err="1" smtClean="0">
                <a:solidFill>
                  <a:srgbClr val="1C527F"/>
                </a:solidFill>
              </a:rPr>
              <a:t>propa</a:t>
            </a:r>
            <a:r>
              <a:rPr lang="en-GB" sz="2000" i="1" dirty="0" smtClean="0">
                <a:solidFill>
                  <a:srgbClr val="1C527F"/>
                </a:solidFill>
              </a:rPr>
              <a:t> </a:t>
            </a:r>
            <a:r>
              <a:rPr lang="en-GB" sz="2000" i="1" dirty="0" err="1" smtClean="0">
                <a:solidFill>
                  <a:srgbClr val="1C527F"/>
                </a:solidFill>
              </a:rPr>
              <a:t>belta</a:t>
            </a:r>
            <a:r>
              <a:rPr lang="en-GB" sz="2000" i="1" dirty="0" smtClean="0">
                <a:solidFill>
                  <a:srgbClr val="1C527F"/>
                </a:solidFill>
              </a:rPr>
              <a:t>’?’</a:t>
            </a:r>
          </a:p>
          <a:p>
            <a:pPr>
              <a:buNone/>
            </a:pPr>
            <a:endParaRPr lang="en-GB" sz="2000" dirty="0" smtClean="0">
              <a:solidFill>
                <a:srgbClr val="15527F"/>
              </a:solidFill>
            </a:endParaRPr>
          </a:p>
          <a:p>
            <a:endParaRPr lang="en-GB" sz="2000" dirty="0" smtClean="0">
              <a:solidFill>
                <a:srgbClr val="15527F"/>
              </a:solidFill>
            </a:endParaRPr>
          </a:p>
          <a:p>
            <a:endParaRPr lang="en-GB" sz="2000" dirty="0" smtClean="0">
              <a:solidFill>
                <a:srgbClr val="15527F"/>
              </a:solidFill>
            </a:endParaRPr>
          </a:p>
          <a:p>
            <a:pPr>
              <a:buNone/>
            </a:pPr>
            <a:r>
              <a:rPr lang="en-GB" sz="2000" dirty="0" smtClean="0">
                <a:solidFill>
                  <a:srgbClr val="1C527F"/>
                </a:solidFill>
              </a:rPr>
              <a:t> </a:t>
            </a:r>
          </a:p>
          <a:p>
            <a:pPr>
              <a:buNone/>
            </a:pPr>
            <a:endParaRPr lang="en-GB" sz="2000" dirty="0" smtClean="0">
              <a:solidFill>
                <a:srgbClr val="15527F"/>
              </a:solidFill>
            </a:endParaRPr>
          </a:p>
          <a:p>
            <a:pPr lvl="0">
              <a:buNone/>
            </a:pPr>
            <a:r>
              <a:rPr lang="en-GB" sz="2000" dirty="0" smtClean="0">
                <a:solidFill>
                  <a:srgbClr val="15527F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4F7D65-05B7-42E5-86F3-7AC1FDB75D48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pic>
        <p:nvPicPr>
          <p:cNvPr id="1026" name="Picture 2" descr="C:\Documents and Settings\sharc\Local Settings\Temporary Internet Files\Content.IE5\Q5CLCSUK\MP900400815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84962" y="2479150"/>
            <a:ext cx="2712821" cy="1807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sharc\Local Settings\Temporary Internet Files\Content.IE5\8IROMBB7\MP900448749[1]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lum bright="25000"/>
          </a:blip>
          <a:srcRect/>
          <a:stretch>
            <a:fillRect/>
          </a:stretch>
        </p:blipFill>
        <p:spPr bwMode="auto">
          <a:xfrm>
            <a:off x="0" y="1006798"/>
            <a:ext cx="9144000" cy="585120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Quality Principles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15043"/>
            <a:ext cx="7772400" cy="4037611"/>
          </a:xfrm>
          <a:prstGeom prst="roundRect">
            <a:avLst/>
          </a:prstGeom>
          <a:solidFill>
            <a:schemeClr val="accent1">
              <a:lumMod val="75000"/>
              <a:alpha val="50196"/>
            </a:schemeClr>
          </a:solidFill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GB" b="1" dirty="0" smtClean="0">
                <a:solidFill>
                  <a:schemeClr val="accent2"/>
                </a:solidFill>
              </a:rPr>
              <a:t>Striving for excellence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b="1" dirty="0" smtClean="0">
                <a:solidFill>
                  <a:schemeClr val="accent2"/>
                </a:solidFill>
              </a:rPr>
              <a:t>Emphasising authenticity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b="1" dirty="0" smtClean="0">
                <a:solidFill>
                  <a:schemeClr val="accent2"/>
                </a:solidFill>
              </a:rPr>
              <a:t>Being exciting, inspiring and engaging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b="1" dirty="0" smtClean="0">
                <a:solidFill>
                  <a:schemeClr val="accent2"/>
                </a:solidFill>
              </a:rPr>
              <a:t>Ensuring a positive, child-centred experience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b="1" dirty="0" smtClean="0">
                <a:solidFill>
                  <a:schemeClr val="accent2"/>
                </a:solidFill>
              </a:rPr>
              <a:t>Actively involving children and young people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b="1" dirty="0" smtClean="0">
                <a:solidFill>
                  <a:schemeClr val="accent2"/>
                </a:solidFill>
              </a:rPr>
              <a:t>Providing a sense of personal progression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GB" b="1" dirty="0" smtClean="0">
                <a:solidFill>
                  <a:schemeClr val="accent2"/>
                </a:solidFill>
              </a:rPr>
              <a:t>Developing a sense of ownership and belonging. </a:t>
            </a:r>
          </a:p>
          <a:p>
            <a:pPr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4F7D65-05B7-42E5-86F3-7AC1FDB75D48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sharc\Local Settings\Temporary Internet Files\Content.IE5\CLMQWJ1O\MP900407505[1]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658337"/>
            <a:ext cx="9144000" cy="518246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Striving for Excellence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774" y="1351808"/>
            <a:ext cx="7543800" cy="3802083"/>
          </a:xfrm>
          <a:prstGeom prst="roundRect">
            <a:avLst/>
          </a:prstGeom>
          <a:solidFill>
            <a:srgbClr val="2D67AF">
              <a:alpha val="50000"/>
            </a:srgbClr>
          </a:solidFill>
        </p:spPr>
        <p:txBody>
          <a:bodyPr/>
          <a:lstStyle/>
          <a:p>
            <a:pPr indent="0">
              <a:buNone/>
            </a:pPr>
            <a:r>
              <a:rPr lang="en-GB" sz="3600" dirty="0" smtClean="0">
                <a:solidFill>
                  <a:schemeClr val="tx2"/>
                </a:solidFill>
              </a:rPr>
              <a:t>Having a clear vision and striving for excellence, through providing high-quality arts work and experiences, to achieve the best possible outcomes for children and young people.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4F7D65-05B7-42E5-86F3-7AC1FDB75D48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Documents and Settings\sharc\Local Settings\Temporary Internet Files\Content.IE5\CLMQWJ1O\MP900407505[1]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0" y="608239"/>
            <a:ext cx="9144000" cy="523184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1. Striving for Excellence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174" y="1351808"/>
            <a:ext cx="7772400" cy="4114800"/>
          </a:xfrm>
          <a:prstGeom prst="roundRect">
            <a:avLst/>
          </a:prstGeom>
          <a:solidFill>
            <a:srgbClr val="2D67AF">
              <a:alpha val="50196"/>
            </a:srgbClr>
          </a:solidFill>
        </p:spPr>
        <p:txBody>
          <a:bodyPr/>
          <a:lstStyle/>
          <a:p>
            <a:pPr indent="0">
              <a:buFont typeface="Arial" pitchFamily="34" charset="0"/>
              <a:buChar char="•"/>
            </a:pPr>
            <a:r>
              <a:rPr lang="en-GB" sz="3000" dirty="0" smtClean="0">
                <a:solidFill>
                  <a:schemeClr val="tx2"/>
                </a:solidFill>
              </a:rPr>
              <a:t>Aim to achieve the best experiences for children and young people</a:t>
            </a:r>
          </a:p>
          <a:p>
            <a:pPr indent="0">
              <a:buFont typeface="Arial" pitchFamily="34" charset="0"/>
              <a:buChar char="•"/>
            </a:pPr>
            <a:r>
              <a:rPr lang="en-GB" sz="3000" dirty="0" smtClean="0">
                <a:solidFill>
                  <a:schemeClr val="tx2"/>
                </a:solidFill>
              </a:rPr>
              <a:t>Innovate and take calculated risks</a:t>
            </a:r>
          </a:p>
          <a:p>
            <a:pPr indent="0">
              <a:buFont typeface="Arial" pitchFamily="34" charset="0"/>
              <a:buChar char="•"/>
            </a:pPr>
            <a:r>
              <a:rPr lang="en-GB" sz="3000" dirty="0" smtClean="0">
                <a:solidFill>
                  <a:schemeClr val="tx2"/>
                </a:solidFill>
              </a:rPr>
              <a:t>Aim for the best artistic quality</a:t>
            </a:r>
          </a:p>
          <a:p>
            <a:pPr indent="0">
              <a:buFont typeface="Arial" pitchFamily="34" charset="0"/>
              <a:buChar char="•"/>
            </a:pPr>
            <a:r>
              <a:rPr lang="en-GB" sz="3000" dirty="0" smtClean="0">
                <a:solidFill>
                  <a:schemeClr val="tx2"/>
                </a:solidFill>
              </a:rPr>
              <a:t>Expect commitment and high standards </a:t>
            </a:r>
          </a:p>
          <a:p>
            <a:pPr indent="0">
              <a:buFont typeface="Arial" pitchFamily="34" charset="0"/>
              <a:buChar char="•"/>
            </a:pPr>
            <a:r>
              <a:rPr lang="en-GB" sz="3000" dirty="0" smtClean="0">
                <a:solidFill>
                  <a:schemeClr val="tx2"/>
                </a:solidFill>
              </a:rPr>
              <a:t>Invest in preparation, learning, coaching and reflection</a:t>
            </a:r>
          </a:p>
          <a:p>
            <a:pPr indent="0"/>
            <a:endParaRPr lang="en-GB" sz="3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4F7D65-05B7-42E5-86F3-7AC1FDB75D48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sharc\Local Settings\Temporary Internet Files\Content.IE5\FT5N33RA\MP900313982[1].jpg"/>
          <p:cNvPicPr>
            <a:picLocks noChangeAspect="1" noChangeArrowheads="1"/>
          </p:cNvPicPr>
          <p:nvPr/>
        </p:nvPicPr>
        <p:blipFill>
          <a:blip r:embed="rId3"/>
          <a:srcRect l="5195" t="3753" r="14156" b="17078"/>
          <a:stretch>
            <a:fillRect/>
          </a:stretch>
        </p:blipFill>
        <p:spPr bwMode="auto">
          <a:xfrm>
            <a:off x="0" y="866899"/>
            <a:ext cx="9143999" cy="484513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2. Emphasising authenticity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GB" sz="3200" b="1" dirty="0" smtClean="0">
                <a:solidFill>
                  <a:schemeClr val="accent3"/>
                </a:solidFill>
              </a:rPr>
              <a:t>Offering a real and meaningful artistic experience or product, to help young people develop artistic awareness, understanding and skills.</a:t>
            </a:r>
            <a:endParaRPr lang="en-GB" sz="3200" b="1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4F7D65-05B7-42E5-86F3-7AC1FDB75D48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sharc\Local Settings\Temporary Internet Files\Content.IE5\FT5N33RA\MP900313982[1].jpg"/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 l="5195" t="3753" r="14156" b="17078"/>
          <a:stretch>
            <a:fillRect/>
          </a:stretch>
        </p:blipFill>
        <p:spPr bwMode="auto">
          <a:xfrm>
            <a:off x="0" y="866899"/>
            <a:ext cx="9143999" cy="484513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2. Emphasising authenticity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 smtClean="0">
                <a:solidFill>
                  <a:schemeClr val="accent3"/>
                </a:solidFill>
              </a:rPr>
              <a:t>Provide real experiences, not ‘surface level’ appeal or a ‘cut down’ version of something designed for adults</a:t>
            </a:r>
          </a:p>
          <a:p>
            <a:r>
              <a:rPr lang="en-GB" sz="2800" b="1" dirty="0" smtClean="0">
                <a:solidFill>
                  <a:schemeClr val="accent3"/>
                </a:solidFill>
              </a:rPr>
              <a:t>Set the experience in context</a:t>
            </a:r>
          </a:p>
          <a:p>
            <a:r>
              <a:rPr lang="en-GB" sz="2800" b="1" dirty="0" smtClean="0">
                <a:solidFill>
                  <a:schemeClr val="accent3"/>
                </a:solidFill>
              </a:rPr>
              <a:t>Develop artistic skills and understanding</a:t>
            </a:r>
          </a:p>
          <a:p>
            <a:r>
              <a:rPr lang="en-GB" sz="2800" b="1" dirty="0" smtClean="0">
                <a:solidFill>
                  <a:schemeClr val="accent3"/>
                </a:solidFill>
              </a:rPr>
              <a:t>Treat young people as fellow artists</a:t>
            </a:r>
          </a:p>
          <a:p>
            <a:endParaRPr lang="en-GB" b="1" dirty="0" smtClean="0">
              <a:solidFill>
                <a:schemeClr val="accent3"/>
              </a:solidFill>
            </a:endParaRPr>
          </a:p>
          <a:p>
            <a:endParaRPr lang="en-GB" dirty="0" smtClean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4F7D65-05B7-42E5-86F3-7AC1FDB75D48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sharc\Local Settings\Temporary Internet Files\Content.IE5\8IROMBB7\MP900444789[1]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0" y="1199408"/>
            <a:ext cx="9144000" cy="56585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3. Being exciting, inspiring and engaging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518" y="2327564"/>
            <a:ext cx="7745681" cy="3768435"/>
          </a:xfrm>
          <a:prstGeom prst="roundRect">
            <a:avLst/>
          </a:prstGeom>
          <a:solidFill>
            <a:schemeClr val="tx2">
              <a:alpha val="50196"/>
            </a:schemeClr>
          </a:solidFill>
        </p:spPr>
        <p:txBody>
          <a:bodyPr/>
          <a:lstStyle/>
          <a:p>
            <a:pPr indent="0">
              <a:buNone/>
            </a:pPr>
            <a:r>
              <a:rPr lang="en-GB" sz="2800" dirty="0" smtClean="0">
                <a:solidFill>
                  <a:schemeClr val="accent3"/>
                </a:solidFill>
              </a:rPr>
              <a:t>Being exciting and engaging, through providing inspiring and relevant opportunities that stretch, challenge and excite children and young people. </a:t>
            </a:r>
          </a:p>
          <a:p>
            <a:pPr indent="0">
              <a:buNone/>
            </a:pPr>
            <a:r>
              <a:rPr lang="en-GB" sz="2800" dirty="0" smtClean="0">
                <a:solidFill>
                  <a:schemeClr val="accent3"/>
                </a:solidFill>
              </a:rPr>
              <a:t>Foster positive dispositions towards the arts, and enhance their self-esteem, wider aspirations and life choices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4F7D65-05B7-42E5-86F3-7AC1FDB75D48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sharc\Local Settings\Temporary Internet Files\Content.IE5\8IROMBB7\MP900444789[1]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0" y="1209040"/>
            <a:ext cx="9144000" cy="56489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3. Being exciting, inspiring and engaging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049" y="2054432"/>
            <a:ext cx="7772400" cy="3491346"/>
          </a:xfrm>
          <a:prstGeom prst="roundRect">
            <a:avLst/>
          </a:prstGeom>
          <a:solidFill>
            <a:schemeClr val="tx2">
              <a:alpha val="50196"/>
            </a:schemeClr>
          </a:solidFill>
        </p:spPr>
        <p:txBody>
          <a:bodyPr/>
          <a:lstStyle/>
          <a:p>
            <a:r>
              <a:rPr lang="en-GB" dirty="0" smtClean="0">
                <a:solidFill>
                  <a:schemeClr val="accent3"/>
                </a:solidFill>
              </a:rPr>
              <a:t>Chose themes that excite and inspire </a:t>
            </a:r>
          </a:p>
          <a:p>
            <a:r>
              <a:rPr lang="en-GB" dirty="0" smtClean="0">
                <a:solidFill>
                  <a:schemeClr val="accent3"/>
                </a:solidFill>
              </a:rPr>
              <a:t>Ensure work is relevant to children and young people</a:t>
            </a:r>
          </a:p>
          <a:p>
            <a:r>
              <a:rPr lang="en-GB" dirty="0" smtClean="0">
                <a:solidFill>
                  <a:schemeClr val="accent3"/>
                </a:solidFill>
              </a:rPr>
              <a:t>Aim to have an impact on young people now and in the future</a:t>
            </a:r>
          </a:p>
          <a:p>
            <a:r>
              <a:rPr lang="en-GB" dirty="0" smtClean="0">
                <a:solidFill>
                  <a:schemeClr val="accent3"/>
                </a:solidFill>
              </a:rPr>
              <a:t>Challenge young people to take on new ideas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4F7D65-05B7-42E5-86F3-7AC1FDB75D48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9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esentation" ma:contentTypeID="0x010100FA68E1F6453F624AA7C41B2EADE5DB30006DED5C7B9B674B43A1BE8518863BF51F" ma:contentTypeVersion="6" ma:contentTypeDescription="Create a new PowerPoint presentation" ma:contentTypeScope="" ma:versionID="2d213f13a55b0d3c3fd062590cf07c39">
  <xsd:schema xmlns:xsd="http://www.w3.org/2001/XMLSchema" xmlns:p="http://schemas.microsoft.com/office/2006/metadata/properties" targetNamespace="http://schemas.microsoft.com/office/2006/metadata/properties" ma:root="true" ma:fieldsID="87fac74770fb545252e501e2dacead6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7B1C0D27-1607-49FE-9928-9E18B6A6D8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F9947E-4472-40FC-9CBB-423FAA1BEC14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225778EA-3170-4BC3-A962-138378F494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5905</TotalTime>
  <Words>885</Words>
  <Application>Microsoft Office PowerPoint</Application>
  <PresentationFormat>On-screen Show (4:3)</PresentationFormat>
  <Paragraphs>121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Custom Design</vt:lpstr>
      <vt:lpstr>Slide 1</vt:lpstr>
      <vt:lpstr>Developing Quality Principles: the Story So Far </vt:lpstr>
      <vt:lpstr>The Quality Principles</vt:lpstr>
      <vt:lpstr>1. Striving for Excellence</vt:lpstr>
      <vt:lpstr>1. Striving for Excellence</vt:lpstr>
      <vt:lpstr>2. Emphasising authenticity </vt:lpstr>
      <vt:lpstr>2. Emphasising authenticity </vt:lpstr>
      <vt:lpstr>3. Being exciting, inspiring and engaging </vt:lpstr>
      <vt:lpstr>3. Being exciting, inspiring and engaging </vt:lpstr>
      <vt:lpstr>4. Ensuring a positive, child-centred experience </vt:lpstr>
      <vt:lpstr>4. Ensuring a positive, child-centred experience </vt:lpstr>
      <vt:lpstr>5. Actively involving children and young people </vt:lpstr>
      <vt:lpstr>5. Actively involving children and young people </vt:lpstr>
      <vt:lpstr>6. Providing a sense of personal progression </vt:lpstr>
      <vt:lpstr>6. Providing a sense of personal progression </vt:lpstr>
      <vt:lpstr>7. Developing a sense of ownership and belonging</vt:lpstr>
      <vt:lpstr>7. Developing a sense of ownership and belonging</vt:lpstr>
      <vt:lpstr>Creative challenges: responding to feedback from young people</vt:lpstr>
      <vt:lpstr>Creative challenges: next steps</vt:lpstr>
    </vt:vector>
  </TitlesOfParts>
  <Company>NFER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NFER Employee</dc:creator>
  <cp:lastModifiedBy>kellj</cp:lastModifiedBy>
  <cp:revision>612</cp:revision>
  <cp:lastPrinted>2007-07-04T07:53:22Z</cp:lastPrinted>
  <dcterms:created xsi:type="dcterms:W3CDTF">2011-03-25T16:00:42Z</dcterms:created>
  <dcterms:modified xsi:type="dcterms:W3CDTF">2013-03-01T15:15:53Z</dcterms:modified>
  <cp:contentType>Presentation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0x010100FA68E1F6453F624AA7C41B2EADE5DB30006DED5C7B9B674B43A1BE8518863BF51F</vt:lpwstr>
  </property>
</Properties>
</file>